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</p:sldIdLst>
  <p:sldSz cy="5143500" cx="9144000"/>
  <p:notesSz cx="6858000" cy="9144000"/>
  <p:embeddedFontLst>
    <p:embeddedFont>
      <p:font typeface="Roboto"/>
      <p:regular r:id="rId23"/>
      <p:bold r:id="rId24"/>
      <p:italic r:id="rId25"/>
      <p:boldItalic r:id="rId26"/>
    </p:embeddedFont>
    <p:embeddedFont>
      <p:font typeface="Amatic SC"/>
      <p:regular r:id="rId27"/>
      <p:bold r:id="rId28"/>
    </p:embeddedFont>
    <p:embeddedFont>
      <p:font typeface="Montserrat"/>
      <p:regular r:id="rId29"/>
      <p:bold r:id="rId30"/>
      <p:italic r:id="rId31"/>
      <p:boldItalic r:id="rId32"/>
    </p:embeddedFont>
    <p:embeddedFont>
      <p:font typeface="Lato"/>
      <p:regular r:id="rId33"/>
      <p:bold r:id="rId34"/>
      <p:italic r:id="rId35"/>
      <p:boldItalic r:id="rId36"/>
    </p:embeddedFont>
    <p:embeddedFont>
      <p:font typeface="Average"/>
      <p:regular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B238B1BD-6970-46B1-9B87-8CAD851ACE38}">
  <a:tblStyle styleId="{B238B1BD-6970-46B1-9B87-8CAD851ACE38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89CB7532-E2B9-4104-9A01-B3CD89AC361C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font" Target="fonts/Roboto-bold.fntdata"/><Relationship Id="rId23" Type="http://schemas.openxmlformats.org/officeDocument/2006/relationships/font" Target="fonts/Roboto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Roboto-boldItalic.fntdata"/><Relationship Id="rId25" Type="http://schemas.openxmlformats.org/officeDocument/2006/relationships/font" Target="fonts/Roboto-italic.fntdata"/><Relationship Id="rId28" Type="http://schemas.openxmlformats.org/officeDocument/2006/relationships/font" Target="fonts/AmaticSC-bold.fntdata"/><Relationship Id="rId27" Type="http://schemas.openxmlformats.org/officeDocument/2006/relationships/font" Target="fonts/AmaticSC-regular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Montserrat-regular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Montserrat-italic.fntdata"/><Relationship Id="rId30" Type="http://schemas.openxmlformats.org/officeDocument/2006/relationships/font" Target="fonts/Montserrat-bold.fntdata"/><Relationship Id="rId11" Type="http://schemas.openxmlformats.org/officeDocument/2006/relationships/slide" Target="slides/slide5.xml"/><Relationship Id="rId33" Type="http://schemas.openxmlformats.org/officeDocument/2006/relationships/font" Target="fonts/Lato-regular.fntdata"/><Relationship Id="rId10" Type="http://schemas.openxmlformats.org/officeDocument/2006/relationships/slide" Target="slides/slide4.xml"/><Relationship Id="rId32" Type="http://schemas.openxmlformats.org/officeDocument/2006/relationships/font" Target="fonts/Montserrat-boldItalic.fntdata"/><Relationship Id="rId13" Type="http://schemas.openxmlformats.org/officeDocument/2006/relationships/slide" Target="slides/slide7.xml"/><Relationship Id="rId35" Type="http://schemas.openxmlformats.org/officeDocument/2006/relationships/font" Target="fonts/Lato-italic.fntdata"/><Relationship Id="rId12" Type="http://schemas.openxmlformats.org/officeDocument/2006/relationships/slide" Target="slides/slide6.xml"/><Relationship Id="rId34" Type="http://schemas.openxmlformats.org/officeDocument/2006/relationships/font" Target="fonts/Lato-bold.fntdata"/><Relationship Id="rId15" Type="http://schemas.openxmlformats.org/officeDocument/2006/relationships/slide" Target="slides/slide9.xml"/><Relationship Id="rId37" Type="http://schemas.openxmlformats.org/officeDocument/2006/relationships/font" Target="fonts/Average-regular.fntdata"/><Relationship Id="rId14" Type="http://schemas.openxmlformats.org/officeDocument/2006/relationships/slide" Target="slides/slide8.xml"/><Relationship Id="rId36" Type="http://schemas.openxmlformats.org/officeDocument/2006/relationships/font" Target="fonts/Lato-boldItalic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1f87997393_0_9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1f87997393_0_9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1f87997393_0_10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1f87997393_0_10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1f87997393_0_1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1f87997393_0_1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d609802763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d609802763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d609802763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d609802763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d609802763_1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d609802763_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1f87997393_0_15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1f87997393_0_15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f87997393_0_7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f87997393_0_7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d609802763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d609802763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1f87997393_0_8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1f87997393_0_8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1f87997393_0_15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1f87997393_0_15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1f87997393_0_8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1f87997393_0_8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1f87997393_0_8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1f87997393_0_8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1f87997393_0_8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1f87997393_0_8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1f96f5393d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1f96f5393d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18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Relationship Id="rId6" Type="http://schemas.openxmlformats.org/officeDocument/2006/relationships/slide" Target="/ppt/slides/slide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Google Shape;10;p2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Google Shape;11;p2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2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1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Google Shape;171;p1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1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Google Shape;17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9" name="Google Shape;179;p1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1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Google Shape;20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6" name="Google Shape;206;p14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4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4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4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Google Shape;213;p16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1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7" name="Google Shape;217;p16">
            <a:hlinkClick action="ppaction://hlinksldjump" r:id="rId3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">
            <a:hlinkClick action="ppaction://hlinksldjump" r:id="rId4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6">
            <a:hlinkClick action="ppaction://hlinksldjump" r:id="rId5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6">
            <a:hlinkClick action="ppaction://hlinksldjump" r:id="rId6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9" name="Google Shape;39;p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4" name="Google Shape;64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6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6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6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6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6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1" name="Google Shape;101;p7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8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0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0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1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Relationship Id="rId4" Type="http://schemas.openxmlformats.org/officeDocument/2006/relationships/image" Target="../media/image3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slide" Target="/ppt/slides/slide4.xml"/><Relationship Id="rId4" Type="http://schemas.openxmlformats.org/officeDocument/2006/relationships/slide" Target="/ppt/slides/slide5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jpg"/><Relationship Id="rId4" Type="http://schemas.openxmlformats.org/officeDocument/2006/relationships/image" Target="../media/image1.jpg"/><Relationship Id="rId5" Type="http://schemas.openxmlformats.org/officeDocument/2006/relationships/image" Target="../media/image5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Relationship Id="rId4" Type="http://schemas.openxmlformats.org/officeDocument/2006/relationships/image" Target="../media/image15.png"/><Relationship Id="rId5" Type="http://schemas.openxmlformats.org/officeDocument/2006/relationships/image" Target="../media/image12.png"/><Relationship Id="rId6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/>
          <p:nvPr>
            <p:ph type="ctrTitle"/>
          </p:nvPr>
        </p:nvSpPr>
        <p:spPr>
          <a:xfrm>
            <a:off x="3322325" y="1492500"/>
            <a:ext cx="5868900" cy="21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FOXY Glasses Store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419100" lvl="0" marL="457200" rtl="0" algn="ctr">
              <a:spcBef>
                <a:spcPts val="0"/>
              </a:spcBef>
              <a:spcAft>
                <a:spcPts val="0"/>
              </a:spcAft>
              <a:buSzPts val="3000"/>
              <a:buChar char="-"/>
            </a:pPr>
            <a:r>
              <a:rPr lang="en-GB" sz="3000"/>
              <a:t>TEAM PROJECT 3 -</a:t>
            </a:r>
            <a:endParaRPr sz="3000"/>
          </a:p>
        </p:txBody>
      </p:sp>
      <p:sp>
        <p:nvSpPr>
          <p:cNvPr id="229" name="Google Shape;229;p17"/>
          <p:cNvSpPr txBox="1"/>
          <p:nvPr>
            <p:ph idx="1" type="subTitle"/>
          </p:nvPr>
        </p:nvSpPr>
        <p:spPr>
          <a:xfrm>
            <a:off x="5339000" y="3792675"/>
            <a:ext cx="3470700" cy="114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50000"/>
              </a:lnSpc>
              <a:spcBef>
                <a:spcPts val="1700"/>
              </a:spcBef>
              <a:spcAft>
                <a:spcPts val="0"/>
              </a:spcAft>
              <a:buNone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Prof. Machuria M. Johnson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r">
              <a:lnSpc>
                <a:spcPct val="150000"/>
              </a:lnSpc>
              <a:spcBef>
                <a:spcPts val="1700"/>
              </a:spcBef>
              <a:spcAft>
                <a:spcPts val="0"/>
              </a:spcAft>
              <a:buNone/>
            </a:pPr>
            <a:r>
              <a:rPr lang="en-GB" sz="1100">
                <a:latin typeface="Arial"/>
                <a:ea typeface="Arial"/>
                <a:cs typeface="Arial"/>
                <a:sym typeface="Arial"/>
              </a:rPr>
              <a:t>ITSE 1346 17591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8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26"/>
          <p:cNvSpPr txBox="1"/>
          <p:nvPr>
            <p:ph type="title"/>
          </p:nvPr>
        </p:nvSpPr>
        <p:spPr>
          <a:xfrm>
            <a:off x="1246700" y="5461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FORM - DOCTORS</a:t>
            </a:r>
            <a:endParaRPr/>
          </a:p>
        </p:txBody>
      </p:sp>
      <p:sp>
        <p:nvSpPr>
          <p:cNvPr id="343" name="Google Shape;343;p26"/>
          <p:cNvSpPr txBox="1"/>
          <p:nvPr>
            <p:ph idx="1" type="body"/>
          </p:nvPr>
        </p:nvSpPr>
        <p:spPr>
          <a:xfrm>
            <a:off x="725125" y="1765238"/>
            <a:ext cx="3308400" cy="212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➢"/>
            </a:pPr>
            <a:r>
              <a:rPr lang="en-GB" sz="1500"/>
              <a:t>To keep track of doctors information.</a:t>
            </a:r>
            <a:endParaRPr sz="1500"/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➢"/>
            </a:pPr>
            <a:r>
              <a:rPr lang="en-GB" sz="1500"/>
              <a:t>To record each of the doctors demographic.</a:t>
            </a:r>
            <a:endParaRPr sz="1500"/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➢"/>
            </a:pPr>
            <a:r>
              <a:rPr lang="en-GB" sz="1500"/>
              <a:t>To provide a form of </a:t>
            </a:r>
            <a:r>
              <a:rPr lang="en-GB" sz="1500"/>
              <a:t>contact for the doctors.</a:t>
            </a:r>
            <a:endParaRPr sz="1500"/>
          </a:p>
        </p:txBody>
      </p:sp>
      <p:pic>
        <p:nvPicPr>
          <p:cNvPr id="344" name="Google Shape;344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11200" y="598350"/>
            <a:ext cx="4414775" cy="3946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2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FORM - PATIENTS</a:t>
            </a:r>
            <a:endParaRPr/>
          </a:p>
        </p:txBody>
      </p:sp>
      <p:sp>
        <p:nvSpPr>
          <p:cNvPr id="350" name="Google Shape;350;p27"/>
          <p:cNvSpPr txBox="1"/>
          <p:nvPr>
            <p:ph idx="1" type="body"/>
          </p:nvPr>
        </p:nvSpPr>
        <p:spPr>
          <a:xfrm>
            <a:off x="930950" y="1597275"/>
            <a:ext cx="3522000" cy="209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➢"/>
            </a:pPr>
            <a:r>
              <a:rPr lang="en-GB"/>
              <a:t>To provide a form of contact for patients.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➢"/>
            </a:pPr>
            <a:r>
              <a:rPr lang="en-GB"/>
              <a:t>Keeps track of the patients last visit, their balance, and when they last paid.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➢"/>
            </a:pPr>
            <a:r>
              <a:rPr lang="en-GB"/>
              <a:t>Includes the patients information and contact, so it will be easier to track.</a:t>
            </a:r>
            <a:endParaRPr/>
          </a:p>
        </p:txBody>
      </p:sp>
      <p:pic>
        <p:nvPicPr>
          <p:cNvPr id="351" name="Google Shape;35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00395" y="504638"/>
            <a:ext cx="4361931" cy="4134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28"/>
          <p:cNvSpPr txBox="1"/>
          <p:nvPr>
            <p:ph type="title"/>
          </p:nvPr>
        </p:nvSpPr>
        <p:spPr>
          <a:xfrm>
            <a:off x="1297500" y="393750"/>
            <a:ext cx="7896900" cy="54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FORM - EYEGLASSES/CONTACT SALES</a:t>
            </a:r>
            <a:endParaRPr/>
          </a:p>
        </p:txBody>
      </p:sp>
      <p:sp>
        <p:nvSpPr>
          <p:cNvPr id="357" name="Google Shape;357;p28"/>
          <p:cNvSpPr txBox="1"/>
          <p:nvPr/>
        </p:nvSpPr>
        <p:spPr>
          <a:xfrm>
            <a:off x="592850" y="1537400"/>
            <a:ext cx="36276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For every doctor appointment;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➢"/>
            </a:pP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The patient registry is created or updated for a returning patient.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➢"/>
            </a:pP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The assigned doctor code and prescription is recorded.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➢"/>
            </a:pP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The payment received and balance due is also recorded.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➢"/>
            </a:pP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As previewed here and on next slide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58" name="Google Shape;35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2850" y="1087050"/>
            <a:ext cx="4390930" cy="3904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2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/>
              <a:t>FORM - PRESCRIPTION</a:t>
            </a:r>
            <a:endParaRPr u="sng"/>
          </a:p>
        </p:txBody>
      </p:sp>
      <p:pic>
        <p:nvPicPr>
          <p:cNvPr id="364" name="Google Shape;36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0225" y="1507250"/>
            <a:ext cx="4363453" cy="3371725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p29"/>
          <p:cNvSpPr txBox="1"/>
          <p:nvPr/>
        </p:nvSpPr>
        <p:spPr>
          <a:xfrm>
            <a:off x="5549575" y="1051600"/>
            <a:ext cx="3279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B6D7A8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66" name="Google Shape;366;p29"/>
          <p:cNvSpPr txBox="1"/>
          <p:nvPr>
            <p:ph idx="1" type="body"/>
          </p:nvPr>
        </p:nvSpPr>
        <p:spPr>
          <a:xfrm>
            <a:off x="1359975" y="880375"/>
            <a:ext cx="7038900" cy="4770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900">
                <a:latin typeface="Amatic SC"/>
                <a:ea typeface="Amatic SC"/>
                <a:cs typeface="Amatic SC"/>
                <a:sym typeface="Amatic SC"/>
              </a:rPr>
              <a:t>Patients are required to fill out a form registry indicating prescription from assigned doctor</a:t>
            </a:r>
            <a:endParaRPr sz="1900">
              <a:latin typeface="Amatic SC"/>
              <a:ea typeface="Amatic SC"/>
              <a:cs typeface="Amatic SC"/>
              <a:sym typeface="Amatic SC"/>
            </a:endParaRPr>
          </a:p>
        </p:txBody>
      </p:sp>
      <p:pic>
        <p:nvPicPr>
          <p:cNvPr id="367" name="Google Shape;367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44896" y="1507250"/>
            <a:ext cx="2373704" cy="3371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30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p30"/>
          <p:cNvSpPr txBox="1"/>
          <p:nvPr/>
        </p:nvSpPr>
        <p:spPr>
          <a:xfrm>
            <a:off x="1270525" y="82280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USER INTERFACE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74" name="Google Shape;37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666037"/>
            <a:ext cx="4572000" cy="3811426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30"/>
          <p:cNvSpPr txBox="1"/>
          <p:nvPr>
            <p:ph idx="4294967295" type="body"/>
          </p:nvPr>
        </p:nvSpPr>
        <p:spPr>
          <a:xfrm>
            <a:off x="211025" y="1924850"/>
            <a:ext cx="4099800" cy="246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➢"/>
            </a:pPr>
            <a:r>
              <a:rPr lang="en-GB" sz="1500"/>
              <a:t>To make the system become user-friendly.</a:t>
            </a:r>
            <a:endParaRPr sz="1500"/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➢"/>
            </a:pPr>
            <a:r>
              <a:rPr lang="en-GB" sz="1500"/>
              <a:t>Provide the navigation for users to use. </a:t>
            </a:r>
            <a:endParaRPr sz="1500"/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➢"/>
            </a:pPr>
            <a:r>
              <a:rPr lang="en-GB" sz="1500"/>
              <a:t>Help users to perform tasks with ease.</a:t>
            </a:r>
            <a:endParaRPr sz="1500"/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➢"/>
            </a:pPr>
            <a:r>
              <a:rPr lang="en-GB" sz="1500"/>
              <a:t>A Main Interface is needed for our system.</a:t>
            </a:r>
            <a:endParaRPr sz="15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31"/>
          <p:cNvSpPr txBox="1"/>
          <p:nvPr>
            <p:ph type="title"/>
          </p:nvPr>
        </p:nvSpPr>
        <p:spPr>
          <a:xfrm>
            <a:off x="1297500" y="774750"/>
            <a:ext cx="7896900" cy="54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CONCLUSION</a:t>
            </a:r>
            <a:endParaRPr/>
          </a:p>
        </p:txBody>
      </p:sp>
      <p:sp>
        <p:nvSpPr>
          <p:cNvPr id="381" name="Google Shape;381;p31"/>
          <p:cNvSpPr txBox="1"/>
          <p:nvPr>
            <p:ph idx="2" type="body"/>
          </p:nvPr>
        </p:nvSpPr>
        <p:spPr>
          <a:xfrm>
            <a:off x="1297500" y="1869000"/>
            <a:ext cx="6750600" cy="254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➢"/>
            </a:pPr>
            <a:r>
              <a:rPr lang="en-GB" sz="1700"/>
              <a:t>Creating an Accurate and Reliable Record was not easy.</a:t>
            </a:r>
            <a:br>
              <a:rPr lang="en-GB" sz="1700"/>
            </a:b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➢"/>
            </a:pPr>
            <a:r>
              <a:rPr lang="en-GB" sz="1700"/>
              <a:t>Important to e</a:t>
            </a:r>
            <a:r>
              <a:rPr lang="en-GB" sz="1700"/>
              <a:t>nsure all potential business situations.</a:t>
            </a:r>
            <a:br>
              <a:rPr lang="en-GB" sz="1700"/>
            </a:b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➢"/>
            </a:pPr>
            <a:r>
              <a:rPr lang="en-GB" sz="1700"/>
              <a:t>Cleaning data is to produce the accurate results.</a:t>
            </a:r>
            <a:br>
              <a:rPr lang="en-GB" sz="1700"/>
            </a:b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➢"/>
            </a:pPr>
            <a:r>
              <a:rPr lang="en-GB" sz="1700"/>
              <a:t>Normalization is the most important step in process.</a:t>
            </a:r>
            <a:endParaRPr sz="17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32"/>
          <p:cNvSpPr txBox="1"/>
          <p:nvPr>
            <p:ph type="title"/>
          </p:nvPr>
        </p:nvSpPr>
        <p:spPr>
          <a:xfrm>
            <a:off x="655350" y="2225550"/>
            <a:ext cx="3063300" cy="69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100"/>
              <a:t>Thank you!</a:t>
            </a:r>
            <a:endParaRPr sz="3100"/>
          </a:p>
        </p:txBody>
      </p:sp>
      <p:pic>
        <p:nvPicPr>
          <p:cNvPr id="387" name="Google Shape;387;p32"/>
          <p:cNvPicPr preferRelativeResize="0"/>
          <p:nvPr/>
        </p:nvPicPr>
        <p:blipFill rotWithShape="1">
          <a:blip r:embed="rId3">
            <a:alphaModFix/>
          </a:blip>
          <a:srcRect b="980" l="0" r="0" t="999"/>
          <a:stretch/>
        </p:blipFill>
        <p:spPr>
          <a:xfrm>
            <a:off x="4152400" y="200975"/>
            <a:ext cx="4838700" cy="4742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8"/>
          <p:cNvSpPr txBox="1"/>
          <p:nvPr>
            <p:ph type="title"/>
          </p:nvPr>
        </p:nvSpPr>
        <p:spPr>
          <a:xfrm>
            <a:off x="1145100" y="904025"/>
            <a:ext cx="7038900" cy="4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TEAM MEMBERS</a:t>
            </a:r>
            <a:endParaRPr/>
          </a:p>
        </p:txBody>
      </p:sp>
      <p:sp>
        <p:nvSpPr>
          <p:cNvPr id="235" name="Google Shape;235;p18"/>
          <p:cNvSpPr txBox="1"/>
          <p:nvPr/>
        </p:nvSpPr>
        <p:spPr>
          <a:xfrm>
            <a:off x="413576" y="2021375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Mai Tran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6" name="Google Shape;236;p18"/>
          <p:cNvSpPr txBox="1"/>
          <p:nvPr/>
        </p:nvSpPr>
        <p:spPr>
          <a:xfrm>
            <a:off x="2955151" y="2346876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Nguyen Tuan Pham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7" name="Google Shape;237;p18"/>
          <p:cNvSpPr txBox="1"/>
          <p:nvPr/>
        </p:nvSpPr>
        <p:spPr>
          <a:xfrm>
            <a:off x="4520551" y="2997876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Daniel Macias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8" name="Google Shape;238;p18"/>
          <p:cNvSpPr txBox="1"/>
          <p:nvPr/>
        </p:nvSpPr>
        <p:spPr>
          <a:xfrm>
            <a:off x="1444551" y="2672377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Josue Rodriguez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9" name="Google Shape;239;p18"/>
          <p:cNvSpPr txBox="1"/>
          <p:nvPr/>
        </p:nvSpPr>
        <p:spPr>
          <a:xfrm>
            <a:off x="1849473" y="3648875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Trung Nguyen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0" name="Google Shape;240;p18"/>
          <p:cNvSpPr txBox="1"/>
          <p:nvPr/>
        </p:nvSpPr>
        <p:spPr>
          <a:xfrm>
            <a:off x="766976" y="3323375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Ivory Ibe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1" name="Google Shape;241;p18"/>
          <p:cNvSpPr txBox="1"/>
          <p:nvPr/>
        </p:nvSpPr>
        <p:spPr>
          <a:xfrm>
            <a:off x="3576951" y="3974375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Macfrancis Belchi 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19"/>
          <p:cNvSpPr txBox="1"/>
          <p:nvPr>
            <p:ph type="title"/>
          </p:nvPr>
        </p:nvSpPr>
        <p:spPr>
          <a:xfrm>
            <a:off x="1297500" y="827825"/>
            <a:ext cx="2169300" cy="4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CONTENT</a:t>
            </a:r>
            <a:endParaRPr/>
          </a:p>
        </p:txBody>
      </p:sp>
      <p:sp>
        <p:nvSpPr>
          <p:cNvPr id="247" name="Google Shape;247;p19"/>
          <p:cNvSpPr txBox="1"/>
          <p:nvPr/>
        </p:nvSpPr>
        <p:spPr>
          <a:xfrm>
            <a:off x="1297501" y="1619675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action="ppaction://hlinksldjump"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Overview</a:t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48" name="Google Shape;248;p19"/>
          <p:cNvSpPr txBox="1"/>
          <p:nvPr/>
        </p:nvSpPr>
        <p:spPr>
          <a:xfrm>
            <a:off x="1297500" y="2270675"/>
            <a:ext cx="4041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Issues - Assumptions - Adjustment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9" name="Google Shape;249;p19"/>
          <p:cNvSpPr txBox="1"/>
          <p:nvPr/>
        </p:nvSpPr>
        <p:spPr>
          <a:xfrm>
            <a:off x="1297501" y="1945176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Project objective</a:t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0" name="Google Shape;250;p19"/>
          <p:cNvSpPr txBox="1"/>
          <p:nvPr/>
        </p:nvSpPr>
        <p:spPr>
          <a:xfrm>
            <a:off x="1294300" y="2596175"/>
            <a:ext cx="36294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Data Normalization - </a:t>
            </a:r>
            <a:r>
              <a:rPr lang="en-GB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ER Diagram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1" name="Google Shape;251;p19"/>
          <p:cNvSpPr txBox="1"/>
          <p:nvPr/>
        </p:nvSpPr>
        <p:spPr>
          <a:xfrm>
            <a:off x="4509776" y="2596177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52" name="Google Shape;252;p19"/>
          <p:cNvSpPr txBox="1"/>
          <p:nvPr/>
        </p:nvSpPr>
        <p:spPr>
          <a:xfrm>
            <a:off x="1294298" y="2921675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Reports</a:t>
            </a:r>
            <a:endParaRPr sz="1800">
              <a:solidFill>
                <a:schemeClr val="lt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53" name="Google Shape;253;p19"/>
          <p:cNvSpPr txBox="1"/>
          <p:nvPr/>
        </p:nvSpPr>
        <p:spPr>
          <a:xfrm>
            <a:off x="1294301" y="3898175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action="ppaction://hlinksldjump"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Project timeline</a:t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4" name="Google Shape;254;p19"/>
          <p:cNvSpPr txBox="1"/>
          <p:nvPr/>
        </p:nvSpPr>
        <p:spPr>
          <a:xfrm>
            <a:off x="1294298" y="3247175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Forms</a:t>
            </a:r>
            <a:endParaRPr sz="1800">
              <a:solidFill>
                <a:schemeClr val="lt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55" name="Google Shape;255;p19"/>
          <p:cNvSpPr txBox="1"/>
          <p:nvPr/>
        </p:nvSpPr>
        <p:spPr>
          <a:xfrm>
            <a:off x="1294301" y="3572675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User Interface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6" name="Google Shape;256;p19"/>
          <p:cNvSpPr txBox="1"/>
          <p:nvPr/>
        </p:nvSpPr>
        <p:spPr>
          <a:xfrm>
            <a:off x="1297501" y="4223675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Conclusion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OVERVIEW</a:t>
            </a:r>
            <a:endParaRPr/>
          </a:p>
        </p:txBody>
      </p:sp>
      <p:sp>
        <p:nvSpPr>
          <p:cNvPr id="262" name="Google Shape;262;p20"/>
          <p:cNvSpPr txBox="1"/>
          <p:nvPr>
            <p:ph idx="1" type="body"/>
          </p:nvPr>
        </p:nvSpPr>
        <p:spPr>
          <a:xfrm>
            <a:off x="1297500" y="1307850"/>
            <a:ext cx="7038900" cy="242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➢"/>
            </a:pPr>
            <a:r>
              <a:rPr b="1" lang="en-GB" sz="1400">
                <a:latin typeface="Arial"/>
                <a:ea typeface="Arial"/>
                <a:cs typeface="Arial"/>
                <a:sym typeface="Arial"/>
              </a:rPr>
              <a:t>Develop a database used by small optical businesses. </a:t>
            </a:r>
            <a:br>
              <a:rPr b="1" lang="en-GB" sz="1400">
                <a:latin typeface="Arial"/>
                <a:ea typeface="Arial"/>
                <a:cs typeface="Arial"/>
                <a:sym typeface="Arial"/>
              </a:rPr>
            </a:br>
            <a:endParaRPr b="1" sz="14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➢"/>
            </a:pPr>
            <a:r>
              <a:rPr b="1" lang="en-GB" sz="1400">
                <a:latin typeface="Arial"/>
                <a:ea typeface="Arial"/>
                <a:cs typeface="Arial"/>
                <a:sym typeface="Arial"/>
              </a:rPr>
              <a:t>Foxy Optical provides us with data in XML format.</a:t>
            </a:r>
            <a:br>
              <a:rPr b="1" lang="en-GB" sz="1400">
                <a:latin typeface="Arial"/>
                <a:ea typeface="Arial"/>
                <a:cs typeface="Arial"/>
                <a:sym typeface="Arial"/>
              </a:rPr>
            </a:br>
            <a:endParaRPr b="1" sz="14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➢"/>
            </a:pPr>
            <a:r>
              <a:rPr b="1" lang="en-GB" sz="1400">
                <a:latin typeface="Arial"/>
                <a:ea typeface="Arial"/>
                <a:cs typeface="Arial"/>
                <a:sym typeface="Arial"/>
              </a:rPr>
              <a:t>Utilize M</a:t>
            </a:r>
            <a:r>
              <a:rPr b="1" lang="en-GB" sz="1400">
                <a:latin typeface="Arial"/>
                <a:ea typeface="Arial"/>
                <a:cs typeface="Arial"/>
                <a:sym typeface="Arial"/>
              </a:rPr>
              <a:t>icrosoft</a:t>
            </a:r>
            <a:r>
              <a:rPr b="1" lang="en-GB" sz="1400">
                <a:latin typeface="Arial"/>
                <a:ea typeface="Arial"/>
                <a:cs typeface="Arial"/>
                <a:sym typeface="Arial"/>
              </a:rPr>
              <a:t> Access to develop a new database.</a:t>
            </a:r>
            <a:br>
              <a:rPr b="1" lang="en-GB" sz="1400">
                <a:latin typeface="Arial"/>
                <a:ea typeface="Arial"/>
                <a:cs typeface="Arial"/>
                <a:sym typeface="Arial"/>
              </a:rPr>
            </a:br>
            <a:endParaRPr b="1" sz="14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➢"/>
            </a:pPr>
            <a:r>
              <a:rPr b="1" lang="en-GB" sz="1400">
                <a:latin typeface="Arial"/>
                <a:ea typeface="Arial"/>
                <a:cs typeface="Arial"/>
                <a:sym typeface="Arial"/>
              </a:rPr>
              <a:t>Also produces required reports/forms for our client.</a:t>
            </a:r>
            <a:endParaRPr b="1"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1400"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63" name="Google Shape;263;p20"/>
          <p:cNvGraphicFramePr/>
          <p:nvPr/>
        </p:nvGraphicFramePr>
        <p:xfrm>
          <a:off x="1163100" y="3554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{B238B1BD-6970-46B1-9B87-8CAD851ACE38}</a:tableStyleId>
              </a:tblPr>
              <a:tblGrid>
                <a:gridCol w="7038900"/>
              </a:tblGrid>
              <a:tr h="9429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700"/>
                        </a:spcBef>
                        <a:spcAft>
                          <a:spcPts val="1700"/>
                        </a:spcAft>
                        <a:buNone/>
                      </a:pPr>
                      <a:r>
                        <a:rPr b="1" i="1" lang="en-GB" sz="1800">
                          <a:solidFill>
                            <a:schemeClr val="lt1"/>
                          </a:solidFill>
                        </a:rPr>
                        <a:t>“Our goal was to create a Clean, Accurate, Relevant and Reliable (CARR) Record Keeping System for Foxy Optical.”</a:t>
                      </a:r>
                      <a:endParaRPr b="1" i="1" sz="1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1"/>
          <p:cNvSpPr txBox="1"/>
          <p:nvPr>
            <p:ph type="title"/>
          </p:nvPr>
        </p:nvSpPr>
        <p:spPr>
          <a:xfrm>
            <a:off x="1297500" y="647925"/>
            <a:ext cx="7038900" cy="66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PROJECT TIMELINE</a:t>
            </a:r>
            <a:endParaRPr/>
          </a:p>
        </p:txBody>
      </p:sp>
      <p:sp>
        <p:nvSpPr>
          <p:cNvPr id="269" name="Google Shape;269;p21"/>
          <p:cNvSpPr txBox="1"/>
          <p:nvPr/>
        </p:nvSpPr>
        <p:spPr>
          <a:xfrm>
            <a:off x="1354533" y="1900925"/>
            <a:ext cx="538200" cy="2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Week 1</a:t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0" name="Google Shape;270;p21"/>
          <p:cNvSpPr txBox="1"/>
          <p:nvPr/>
        </p:nvSpPr>
        <p:spPr>
          <a:xfrm>
            <a:off x="1158086" y="2894125"/>
            <a:ext cx="11667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Project Requirements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1" name="Google Shape;271;p21"/>
          <p:cNvSpPr txBox="1"/>
          <p:nvPr/>
        </p:nvSpPr>
        <p:spPr>
          <a:xfrm>
            <a:off x="1158086" y="3307024"/>
            <a:ext cx="1166700" cy="6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Clarify Project Requirements</a:t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2" name="Google Shape;272;p21"/>
          <p:cNvSpPr txBox="1"/>
          <p:nvPr/>
        </p:nvSpPr>
        <p:spPr>
          <a:xfrm>
            <a:off x="2456229" y="1900925"/>
            <a:ext cx="538200" cy="2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Week 2</a:t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3" name="Google Shape;273;p21"/>
          <p:cNvSpPr txBox="1"/>
          <p:nvPr/>
        </p:nvSpPr>
        <p:spPr>
          <a:xfrm>
            <a:off x="2302396" y="2894125"/>
            <a:ext cx="11364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Data Dictionary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4" name="Google Shape;274;p21"/>
          <p:cNvSpPr txBox="1"/>
          <p:nvPr/>
        </p:nvSpPr>
        <p:spPr>
          <a:xfrm>
            <a:off x="2302396" y="3307024"/>
            <a:ext cx="1136400" cy="6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Analyze the context,</a:t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build Data Dictionary </a:t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5" name="Google Shape;275;p21"/>
          <p:cNvSpPr txBox="1"/>
          <p:nvPr/>
        </p:nvSpPr>
        <p:spPr>
          <a:xfrm>
            <a:off x="3550435" y="1900925"/>
            <a:ext cx="538200" cy="2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Week 3</a:t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6" name="Google Shape;276;p21"/>
          <p:cNvSpPr txBox="1"/>
          <p:nvPr/>
        </p:nvSpPr>
        <p:spPr>
          <a:xfrm>
            <a:off x="3438904" y="2894125"/>
            <a:ext cx="11364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Data Normalization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7" name="Google Shape;277;p21"/>
          <p:cNvSpPr txBox="1"/>
          <p:nvPr/>
        </p:nvSpPr>
        <p:spPr>
          <a:xfrm>
            <a:off x="3438900" y="3307026"/>
            <a:ext cx="1136400" cy="8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Normalize the data to the 3rd form. Remove the data duplicates. Format the tables. Create ER diagram.</a:t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8" name="Google Shape;278;p21"/>
          <p:cNvSpPr txBox="1"/>
          <p:nvPr/>
        </p:nvSpPr>
        <p:spPr>
          <a:xfrm>
            <a:off x="4641999" y="1900925"/>
            <a:ext cx="538200" cy="2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Week 4</a:t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9" name="Google Shape;279;p21"/>
          <p:cNvSpPr txBox="1"/>
          <p:nvPr/>
        </p:nvSpPr>
        <p:spPr>
          <a:xfrm>
            <a:off x="4572659" y="2894125"/>
            <a:ext cx="11364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Create Reports/Forms</a:t>
            </a: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0" name="Google Shape;280;p21"/>
          <p:cNvSpPr txBox="1"/>
          <p:nvPr/>
        </p:nvSpPr>
        <p:spPr>
          <a:xfrm>
            <a:off x="4572659" y="3307024"/>
            <a:ext cx="1136400" cy="6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Use the cleaned tables to produce Reports/Forms</a:t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1" name="Google Shape;281;p21"/>
          <p:cNvSpPr txBox="1"/>
          <p:nvPr/>
        </p:nvSpPr>
        <p:spPr>
          <a:xfrm>
            <a:off x="5730297" y="1900925"/>
            <a:ext cx="538200" cy="2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Week 5</a:t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2" name="Google Shape;282;p21"/>
          <p:cNvSpPr txBox="1"/>
          <p:nvPr/>
        </p:nvSpPr>
        <p:spPr>
          <a:xfrm>
            <a:off x="5703047" y="2894125"/>
            <a:ext cx="11364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Write the Report</a:t>
            </a: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3" name="Google Shape;283;p21"/>
          <p:cNvSpPr txBox="1"/>
          <p:nvPr/>
        </p:nvSpPr>
        <p:spPr>
          <a:xfrm>
            <a:off x="5703050" y="3307025"/>
            <a:ext cx="11364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Write the Overview and Assumptions based on our database. Provide the completed Reports/Forms.</a:t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4" name="Google Shape;284;p21"/>
          <p:cNvSpPr txBox="1"/>
          <p:nvPr/>
        </p:nvSpPr>
        <p:spPr>
          <a:xfrm>
            <a:off x="6822217" y="1900925"/>
            <a:ext cx="538200" cy="2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Week 6</a:t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5" name="Google Shape;285;p21"/>
          <p:cNvSpPr txBox="1"/>
          <p:nvPr/>
        </p:nvSpPr>
        <p:spPr>
          <a:xfrm>
            <a:off x="6837184" y="2894125"/>
            <a:ext cx="11364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Prepare for Presentation</a:t>
            </a: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6" name="Google Shape;286;p21"/>
          <p:cNvSpPr txBox="1"/>
          <p:nvPr/>
        </p:nvSpPr>
        <p:spPr>
          <a:xfrm>
            <a:off x="6837184" y="3307024"/>
            <a:ext cx="1136400" cy="6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Use PowerPoint for the presentation.</a:t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87" name="Google Shape;287;p21"/>
          <p:cNvCxnSpPr/>
          <p:nvPr/>
        </p:nvCxnSpPr>
        <p:spPr>
          <a:xfrm>
            <a:off x="1761628" y="2076708"/>
            <a:ext cx="639000" cy="6600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8" name="Google Shape;288;p21"/>
          <p:cNvSpPr/>
          <p:nvPr/>
        </p:nvSpPr>
        <p:spPr>
          <a:xfrm flipH="1">
            <a:off x="1228048" y="2615708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289" name="Google Shape;289;p21"/>
          <p:cNvSpPr/>
          <p:nvPr/>
        </p:nvSpPr>
        <p:spPr>
          <a:xfrm>
            <a:off x="1227675" y="2757288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cxnSp>
        <p:nvCxnSpPr>
          <p:cNvPr id="290" name="Google Shape;290;p21"/>
          <p:cNvCxnSpPr/>
          <p:nvPr/>
        </p:nvCxnSpPr>
        <p:spPr>
          <a:xfrm>
            <a:off x="2855284" y="2076708"/>
            <a:ext cx="639000" cy="6600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1" name="Google Shape;291;p21"/>
          <p:cNvSpPr/>
          <p:nvPr/>
        </p:nvSpPr>
        <p:spPr>
          <a:xfrm flipH="1">
            <a:off x="2321705" y="2615708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999999"/>
                </a:solidFill>
              </a:rPr>
              <a:t>  </a:t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292" name="Google Shape;292;p21"/>
          <p:cNvSpPr/>
          <p:nvPr/>
        </p:nvSpPr>
        <p:spPr>
          <a:xfrm>
            <a:off x="2321332" y="2757288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cxnSp>
        <p:nvCxnSpPr>
          <p:cNvPr id="293" name="Google Shape;293;p21"/>
          <p:cNvCxnSpPr/>
          <p:nvPr/>
        </p:nvCxnSpPr>
        <p:spPr>
          <a:xfrm>
            <a:off x="3949490" y="2076708"/>
            <a:ext cx="639000" cy="6600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4" name="Google Shape;294;p21"/>
          <p:cNvSpPr/>
          <p:nvPr/>
        </p:nvSpPr>
        <p:spPr>
          <a:xfrm flipH="1">
            <a:off x="3415911" y="2615708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295" name="Google Shape;295;p21"/>
          <p:cNvSpPr/>
          <p:nvPr/>
        </p:nvSpPr>
        <p:spPr>
          <a:xfrm>
            <a:off x="3415538" y="2757288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cxnSp>
        <p:nvCxnSpPr>
          <p:cNvPr id="296" name="Google Shape;296;p21"/>
          <p:cNvCxnSpPr/>
          <p:nvPr/>
        </p:nvCxnSpPr>
        <p:spPr>
          <a:xfrm>
            <a:off x="5041054" y="2076708"/>
            <a:ext cx="639000" cy="6600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7" name="Google Shape;297;p21"/>
          <p:cNvSpPr/>
          <p:nvPr/>
        </p:nvSpPr>
        <p:spPr>
          <a:xfrm flipH="1">
            <a:off x="4507474" y="2615708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298" name="Google Shape;298;p21"/>
          <p:cNvSpPr/>
          <p:nvPr/>
        </p:nvSpPr>
        <p:spPr>
          <a:xfrm>
            <a:off x="4507101" y="2757288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cxnSp>
        <p:nvCxnSpPr>
          <p:cNvPr id="299" name="Google Shape;299;p21"/>
          <p:cNvCxnSpPr/>
          <p:nvPr/>
        </p:nvCxnSpPr>
        <p:spPr>
          <a:xfrm>
            <a:off x="6129352" y="2076708"/>
            <a:ext cx="639000" cy="6600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0" name="Google Shape;300;p21"/>
          <p:cNvSpPr/>
          <p:nvPr/>
        </p:nvSpPr>
        <p:spPr>
          <a:xfrm flipH="1">
            <a:off x="5595772" y="2615708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301" name="Google Shape;301;p21"/>
          <p:cNvSpPr/>
          <p:nvPr/>
        </p:nvSpPr>
        <p:spPr>
          <a:xfrm>
            <a:off x="5595400" y="2757288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cxnSp>
        <p:nvCxnSpPr>
          <p:cNvPr id="302" name="Google Shape;302;p21"/>
          <p:cNvCxnSpPr/>
          <p:nvPr/>
        </p:nvCxnSpPr>
        <p:spPr>
          <a:xfrm>
            <a:off x="7221273" y="2076708"/>
            <a:ext cx="639000" cy="6600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3" name="Google Shape;303;p21"/>
          <p:cNvSpPr/>
          <p:nvPr/>
        </p:nvSpPr>
        <p:spPr>
          <a:xfrm flipH="1">
            <a:off x="6687693" y="2615708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304" name="Google Shape;304;p21"/>
          <p:cNvSpPr/>
          <p:nvPr/>
        </p:nvSpPr>
        <p:spPr>
          <a:xfrm>
            <a:off x="6687320" y="2757288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22"/>
          <p:cNvSpPr txBox="1"/>
          <p:nvPr>
            <p:ph type="title"/>
          </p:nvPr>
        </p:nvSpPr>
        <p:spPr>
          <a:xfrm>
            <a:off x="1297500" y="393750"/>
            <a:ext cx="65172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ISSUES - ASSUMPTIONS - ADJUSTMENTS</a:t>
            </a:r>
            <a:endParaRPr/>
          </a:p>
        </p:txBody>
      </p:sp>
      <p:graphicFrame>
        <p:nvGraphicFramePr>
          <p:cNvPr id="310" name="Google Shape;310;p22"/>
          <p:cNvGraphicFramePr/>
          <p:nvPr/>
        </p:nvGraphicFramePr>
        <p:xfrm>
          <a:off x="1297500" y="1307856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{89CB7532-E2B9-4104-9A01-B3CD89AC361C}</a:tableStyleId>
              </a:tblPr>
              <a:tblGrid>
                <a:gridCol w="2172425"/>
                <a:gridCol w="2172425"/>
                <a:gridCol w="2172425"/>
              </a:tblGrid>
              <a:tr h="3946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b="1" lang="en-GB" sz="13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Issues</a:t>
                      </a:r>
                      <a:endParaRPr b="1" sz="13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b="1" lang="en-GB" sz="13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Assumptions</a:t>
                      </a:r>
                      <a:endParaRPr b="1" sz="13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b="1" lang="en-GB" sz="13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Adjustments</a:t>
                      </a:r>
                      <a:endParaRPr b="1" sz="13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</a:tr>
              <a:tr h="5887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GB" sz="12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Multiple Doctors with missing ID and information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GB" sz="12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Input Error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GB" sz="12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Assign new IDs by adjust ID of NONE to 0</a:t>
                      </a:r>
                      <a:endParaRPr sz="12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</a:tr>
              <a:tr h="1007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Customer with multiple last visit</a:t>
                      </a:r>
                      <a:endParaRPr sz="12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indent="0" lvl="0" marL="0" rtl="0" algn="l">
                        <a:spcBef>
                          <a:spcPts val="16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GB" sz="12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Last visits were not correctly updated</a:t>
                      </a:r>
                      <a:endParaRPr sz="12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Use the latest visit date</a:t>
                      </a:r>
                      <a:endParaRPr sz="12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indent="0" lvl="0" marL="0" rtl="0" algn="l">
                        <a:spcBef>
                          <a:spcPts val="16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6306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GB" sz="12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Customer with multiple current balance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GB" sz="12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Current balance were not correctly updated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GB" sz="12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Use the latest current balance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6306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GB" sz="12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Customer with multiple last pay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GB" sz="12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Last pays were not correctly updated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GB" sz="12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Use the latest pay date</a:t>
                      </a:r>
                      <a:endParaRPr sz="12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23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 NORMALIZATION</a:t>
            </a:r>
            <a:endParaRPr/>
          </a:p>
        </p:txBody>
      </p:sp>
      <p:sp>
        <p:nvSpPr>
          <p:cNvPr id="316" name="Google Shape;316;p23"/>
          <p:cNvSpPr txBox="1"/>
          <p:nvPr>
            <p:ph idx="1" type="body"/>
          </p:nvPr>
        </p:nvSpPr>
        <p:spPr>
          <a:xfrm>
            <a:off x="292925" y="1828800"/>
            <a:ext cx="4888800" cy="26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➢"/>
            </a:pPr>
            <a:r>
              <a:rPr lang="en-GB" sz="1500"/>
              <a:t>Tables normalized to Third Normal Form (3NF).</a:t>
            </a:r>
            <a:endParaRPr sz="1500"/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➢"/>
            </a:pPr>
            <a:r>
              <a:rPr lang="en-GB" sz="1500"/>
              <a:t>3NF ensures ease of  database maintenance. </a:t>
            </a:r>
            <a:endParaRPr sz="1500"/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➢"/>
            </a:pPr>
            <a:r>
              <a:rPr lang="en-GB" sz="1500"/>
              <a:t>Reduces redundancy and maintains consistent dependency.</a:t>
            </a:r>
            <a:endParaRPr sz="1500"/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➢"/>
            </a:pPr>
            <a:r>
              <a:rPr lang="en-GB" sz="1500"/>
              <a:t>Establishing relationship between tables allows for flexibility.</a:t>
            </a:r>
            <a:endParaRPr sz="1500"/>
          </a:p>
        </p:txBody>
      </p:sp>
      <p:pic>
        <p:nvPicPr>
          <p:cNvPr id="317" name="Google Shape;317;p23"/>
          <p:cNvPicPr preferRelativeResize="0"/>
          <p:nvPr/>
        </p:nvPicPr>
        <p:blipFill rotWithShape="1">
          <a:blip r:embed="rId3">
            <a:alphaModFix/>
          </a:blip>
          <a:srcRect b="0" l="14809" r="14802" t="0"/>
          <a:stretch/>
        </p:blipFill>
        <p:spPr>
          <a:xfrm rot="-5400000">
            <a:off x="5710147" y="2704980"/>
            <a:ext cx="2431500" cy="2436000"/>
          </a:xfrm>
          <a:prstGeom prst="diagStripe">
            <a:avLst>
              <a:gd fmla="val 50445" name="adj"/>
            </a:avLst>
          </a:prstGeom>
          <a:noFill/>
          <a:ln>
            <a:noFill/>
          </a:ln>
        </p:spPr>
      </p:pic>
      <p:pic>
        <p:nvPicPr>
          <p:cNvPr id="318" name="Google Shape;318;p23"/>
          <p:cNvPicPr preferRelativeResize="0"/>
          <p:nvPr/>
        </p:nvPicPr>
        <p:blipFill rotWithShape="1">
          <a:blip r:embed="rId4">
            <a:alphaModFix/>
          </a:blip>
          <a:srcRect b="0" l="10039" r="10031" t="0"/>
          <a:stretch/>
        </p:blipFill>
        <p:spPr>
          <a:xfrm rot="-5400000">
            <a:off x="5718946" y="1338207"/>
            <a:ext cx="2504700" cy="2509500"/>
          </a:xfrm>
          <a:prstGeom prst="diagStripe">
            <a:avLst>
              <a:gd fmla="val 50445" name="adj"/>
            </a:avLst>
          </a:prstGeom>
          <a:noFill/>
          <a:ln>
            <a:noFill/>
          </a:ln>
        </p:spPr>
      </p:pic>
      <p:pic>
        <p:nvPicPr>
          <p:cNvPr id="319" name="Google Shape;319;p23"/>
          <p:cNvPicPr preferRelativeResize="0"/>
          <p:nvPr/>
        </p:nvPicPr>
        <p:blipFill rotWithShape="1">
          <a:blip r:embed="rId5">
            <a:alphaModFix/>
          </a:blip>
          <a:srcRect b="0" l="99" r="89" t="0"/>
          <a:stretch/>
        </p:blipFill>
        <p:spPr>
          <a:xfrm rot="5400000">
            <a:off x="6637386" y="2137210"/>
            <a:ext cx="2504700" cy="2509500"/>
          </a:xfrm>
          <a:prstGeom prst="diagStripe">
            <a:avLst>
              <a:gd fmla="val 50445" name="adj"/>
            </a:avLst>
          </a:prstGeom>
          <a:noFill/>
          <a:ln>
            <a:noFill/>
          </a:ln>
        </p:spPr>
      </p:pic>
      <p:sp>
        <p:nvSpPr>
          <p:cNvPr id="320" name="Google Shape;320;p23"/>
          <p:cNvSpPr/>
          <p:nvPr/>
        </p:nvSpPr>
        <p:spPr>
          <a:xfrm>
            <a:off x="7040600" y="3923575"/>
            <a:ext cx="2106350" cy="1222450"/>
          </a:xfrm>
          <a:custGeom>
            <a:rect b="b" l="l" r="r" t="t"/>
            <a:pathLst>
              <a:path extrusionOk="0" h="48898" w="84254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24"/>
          <p:cNvSpPr txBox="1"/>
          <p:nvPr>
            <p:ph type="title"/>
          </p:nvPr>
        </p:nvSpPr>
        <p:spPr>
          <a:xfrm>
            <a:off x="1297500" y="553475"/>
            <a:ext cx="5609700" cy="59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ER DIAGRAM</a:t>
            </a:r>
            <a:endParaRPr/>
          </a:p>
        </p:txBody>
      </p:sp>
      <p:sp>
        <p:nvSpPr>
          <p:cNvPr id="326" name="Google Shape;326;p24"/>
          <p:cNvSpPr txBox="1"/>
          <p:nvPr>
            <p:ph idx="1" type="body"/>
          </p:nvPr>
        </p:nvSpPr>
        <p:spPr>
          <a:xfrm>
            <a:off x="363225" y="1788550"/>
            <a:ext cx="3805800" cy="20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-GB" sz="1400"/>
              <a:t>Shows objects and their resulting relationships.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-GB" sz="1400"/>
              <a:t>Data normalized to Third Normal Form (3NF).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-GB" sz="1400"/>
              <a:t>Data-flow diagram allows for effective visual representation.</a:t>
            </a:r>
            <a:endParaRPr sz="1400"/>
          </a:p>
        </p:txBody>
      </p:sp>
      <p:pic>
        <p:nvPicPr>
          <p:cNvPr id="327" name="Google Shape;32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2275" y="0"/>
            <a:ext cx="43066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25"/>
          <p:cNvSpPr txBox="1"/>
          <p:nvPr>
            <p:ph type="title"/>
          </p:nvPr>
        </p:nvSpPr>
        <p:spPr>
          <a:xfrm>
            <a:off x="1297500" y="842025"/>
            <a:ext cx="5609700" cy="59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REPORTS</a:t>
            </a:r>
            <a:endParaRPr/>
          </a:p>
        </p:txBody>
      </p:sp>
      <p:sp>
        <p:nvSpPr>
          <p:cNvPr id="333" name="Google Shape;333;p25"/>
          <p:cNvSpPr txBox="1"/>
          <p:nvPr>
            <p:ph idx="1" type="body"/>
          </p:nvPr>
        </p:nvSpPr>
        <p:spPr>
          <a:xfrm>
            <a:off x="407000" y="1713363"/>
            <a:ext cx="3930600" cy="294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➢"/>
            </a:pPr>
            <a:r>
              <a:rPr lang="en-GB" sz="1500"/>
              <a:t>Create 6 Reports</a:t>
            </a:r>
            <a:endParaRPr sz="1500"/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-GB" sz="1500"/>
              <a:t>Current Patients</a:t>
            </a:r>
            <a:endParaRPr sz="1500"/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-GB" sz="1500"/>
              <a:t>Doctors &amp; their Patients</a:t>
            </a:r>
            <a:endParaRPr sz="1500"/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-GB" sz="1500"/>
              <a:t>Patients Prescriptions &amp; Doctors</a:t>
            </a:r>
            <a:endParaRPr sz="1500"/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-GB" sz="1500"/>
              <a:t>Retail Customers Only (Patients w/o prescription)</a:t>
            </a:r>
            <a:endParaRPr sz="1500"/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-GB" sz="1500"/>
              <a:t>Open Patient Accounts</a:t>
            </a:r>
            <a:endParaRPr sz="1500"/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-GB" sz="1500"/>
              <a:t>Accounts Past Due</a:t>
            </a:r>
            <a:endParaRPr sz="1500"/>
          </a:p>
        </p:txBody>
      </p:sp>
      <p:pic>
        <p:nvPicPr>
          <p:cNvPr id="334" name="Google Shape;334;p25"/>
          <p:cNvPicPr preferRelativeResize="0"/>
          <p:nvPr/>
        </p:nvPicPr>
        <p:blipFill rotWithShape="1">
          <a:blip r:embed="rId3">
            <a:alphaModFix/>
          </a:blip>
          <a:srcRect b="43285" l="0" r="0" t="3190"/>
          <a:stretch/>
        </p:blipFill>
        <p:spPr>
          <a:xfrm>
            <a:off x="3676250" y="169838"/>
            <a:ext cx="3854774" cy="1942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25"/>
          <p:cNvPicPr preferRelativeResize="0"/>
          <p:nvPr/>
        </p:nvPicPr>
        <p:blipFill rotWithShape="1">
          <a:blip r:embed="rId4">
            <a:alphaModFix/>
          </a:blip>
          <a:srcRect b="16745" l="0" r="0" t="16752"/>
          <a:stretch/>
        </p:blipFill>
        <p:spPr>
          <a:xfrm rot="10800000">
            <a:off x="6238025" y="7367"/>
            <a:ext cx="2898000" cy="26916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id="336" name="Google Shape;336;p25"/>
          <p:cNvPicPr preferRelativeResize="0"/>
          <p:nvPr/>
        </p:nvPicPr>
        <p:blipFill rotWithShape="1">
          <a:blip r:embed="rId5">
            <a:alphaModFix/>
          </a:blip>
          <a:srcRect b="50851" l="0" r="0" t="2513"/>
          <a:stretch/>
        </p:blipFill>
        <p:spPr>
          <a:xfrm>
            <a:off x="4902100" y="2212900"/>
            <a:ext cx="3194150" cy="1286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25"/>
          <p:cNvPicPr preferRelativeResize="0"/>
          <p:nvPr/>
        </p:nvPicPr>
        <p:blipFill rotWithShape="1">
          <a:blip r:embed="rId6">
            <a:alphaModFix/>
          </a:blip>
          <a:srcRect b="48853" l="0" r="0" t="4641"/>
          <a:stretch/>
        </p:blipFill>
        <p:spPr>
          <a:xfrm>
            <a:off x="5639225" y="3599775"/>
            <a:ext cx="3194150" cy="117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